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312" r:id="rId6"/>
    <p:sldId id="315" r:id="rId7"/>
    <p:sldId id="316" r:id="rId8"/>
    <p:sldId id="319" r:id="rId9"/>
    <p:sldId id="321" r:id="rId10"/>
    <p:sldId id="263" r:id="rId11"/>
    <p:sldId id="320" r:id="rId12"/>
    <p:sldId id="322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ahiana" panose="020B0604020202020204" charset="0"/>
      <p:regular r:id="rId16"/>
    </p:embeddedFont>
    <p:embeddedFont>
      <p:font typeface="Berlin Sans FB Demi" panose="020E0802020502020306" pitchFamily="34" charset="0"/>
      <p:bold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oboto Slab Regular" panose="020B0604020202020204" charset="0"/>
      <p:regular r:id="rId26"/>
      <p:bold r:id="rId27"/>
    </p:embeddedFont>
    <p:embeddedFont>
      <p:font typeface="Saira SemiCondensed Medium" panose="020B0604020202020204" charset="0"/>
      <p:regular r:id="rId28"/>
      <p:bold r:id="rId29"/>
    </p:embeddedFont>
    <p:embeddedFont>
      <p:font typeface="Saira SemiCondensed SemiBold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5D52FC-55F1-49D6-9CAD-F25928BC7D0E}">
  <a:tblStyle styleId="{525D52FC-55F1-49D6-9CAD-F25928BC7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6700"/>
            <a:ext cx="9160791" cy="5437901"/>
            <a:chOff x="0" y="-6700"/>
            <a:chExt cx="9160791" cy="543790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3">
              <a:alphaModFix/>
            </a:blip>
            <a:srcRect l="46584" t="465" r="465" b="48942"/>
            <a:stretch/>
          </p:blipFill>
          <p:spPr>
            <a:xfrm rot="-10799997">
              <a:off x="7605366" y="-6700"/>
              <a:ext cx="1555425" cy="148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 flipH="1">
              <a:off x="6848788" y="4362200"/>
              <a:ext cx="339425" cy="338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 flipH="1">
              <a:off x="2388003" y="3263743"/>
              <a:ext cx="1666876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10799995" flipH="1">
              <a:off x="0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2" name="Google Shape;22;p2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>
            <a:off x="-7348" y="0"/>
            <a:ext cx="6102836" cy="5180550"/>
            <a:chOff x="-7348" y="0"/>
            <a:chExt cx="6102836" cy="5180550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10799995" flipH="1">
              <a:off x="-7348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" name="Google Shape;34;p3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4520425" y="4229100"/>
            <a:ext cx="791100" cy="791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4746275" y="0"/>
            <a:ext cx="4405748" cy="4794025"/>
            <a:chOff x="4746275" y="0"/>
            <a:chExt cx="4405748" cy="4794025"/>
          </a:xfrm>
        </p:grpSpPr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 r="10"/>
            <a:stretch/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4">
              <a:alphaModFix/>
            </a:blip>
            <a:srcRect l="48092" b="42614"/>
            <a:stretch/>
          </p:blipFill>
          <p:spPr>
            <a:xfrm rot="-10799995">
              <a:off x="5490398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8500" y="254549"/>
            <a:ext cx="6218726" cy="4886376"/>
            <a:chOff x="-8500" y="254549"/>
            <a:chExt cx="6218726" cy="4886376"/>
          </a:xfrm>
        </p:grpSpPr>
        <p:pic>
          <p:nvPicPr>
            <p:cNvPr id="57" name="Google Shape;57;p7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5">
              <a:off x="-8500" y="110105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3252" y="254549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61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 flipH="1">
            <a:off x="2327564" y="2163897"/>
            <a:ext cx="5993250" cy="2813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/>
              <a:t>Projet créé par </a:t>
            </a:r>
            <a:r>
              <a:rPr lang="fr-FR" b="1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YOUNGTECH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4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Groupe3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 dirty="0"/>
              <a:t>Angela, Tiana, Tino, Kenny, Diary, Voary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  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ctrTitle"/>
          </p:nvPr>
        </p:nvSpPr>
        <p:spPr>
          <a:xfrm flipH="1">
            <a:off x="135082" y="166256"/>
            <a:ext cx="884266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C000"/>
                </a:solidFill>
              </a:rPr>
              <a:t>Gestion e</a:t>
            </a:r>
            <a:r>
              <a:rPr lang="es-419" sz="4000" dirty="0">
                <a:solidFill>
                  <a:srgbClr val="FFC000"/>
                </a:solidFill>
              </a:rPr>
              <a:t>t statistique de covid-19 </a:t>
            </a:r>
            <a:endParaRPr sz="4000" dirty="0">
              <a:solidFill>
                <a:srgbClr val="FFC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420C46-2484-48C0-A89B-61EC67D8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4" y="3948544"/>
            <a:ext cx="1600200" cy="1028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ctrTitle"/>
          </p:nvPr>
        </p:nvSpPr>
        <p:spPr>
          <a:xfrm>
            <a:off x="939300" y="315201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chemeClr val="accent1"/>
                </a:solidFill>
              </a:rPr>
              <a:t>Déploiement Linux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5B800B2-7F3A-49E2-81A7-326A9113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8" y="1518355"/>
            <a:ext cx="3770489" cy="2438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2E268A-1D97-4DE4-AF61-156FE807DB22}"/>
              </a:ext>
            </a:extLst>
          </p:cNvPr>
          <p:cNvSpPr txBox="1"/>
          <p:nvPr/>
        </p:nvSpPr>
        <p:spPr>
          <a:xfrm>
            <a:off x="4978400" y="1704622"/>
            <a:ext cx="3679022" cy="206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584C9B-F61D-452F-958B-5FAD7161AA54}"/>
              </a:ext>
            </a:extLst>
          </p:cNvPr>
          <p:cNvSpPr txBox="1"/>
          <p:nvPr/>
        </p:nvSpPr>
        <p:spPr>
          <a:xfrm>
            <a:off x="3894667" y="1919111"/>
            <a:ext cx="524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/>
                </a:solidFill>
              </a:rPr>
              <a:t>Quitter le serveur local pour en faire serveur linux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/>
                </a:solidFill>
              </a:rPr>
              <a:t>Hébergement de l’application dans un serveur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/>
                </a:solidFill>
              </a:rPr>
              <a:t>Connexion des clients à l’adresse IP du serveur  pour accéder à l’application web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21BAC53C-3720-478E-9AB4-EE1FF5507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27801"/>
            <a:ext cx="7265400" cy="834900"/>
          </a:xfrm>
        </p:spPr>
        <p:txBody>
          <a:bodyPr/>
          <a:lstStyle/>
          <a:p>
            <a:r>
              <a:rPr lang="fr-FR" sz="3200" dirty="0">
                <a:solidFill>
                  <a:schemeClr val="accent1"/>
                </a:solidFill>
              </a:rPr>
              <a:t>Groupes </a:t>
            </a:r>
            <a:r>
              <a:rPr lang="fr-FR" sz="3600" dirty="0">
                <a:solidFill>
                  <a:schemeClr val="accent1"/>
                </a:solidFill>
              </a:rPr>
              <a:t>partenaires</a:t>
            </a:r>
            <a:endParaRPr lang="fr-FR" sz="3200" dirty="0">
              <a:solidFill>
                <a:schemeClr val="accent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C58BD6-2C7B-4E2A-995D-042EF7E306B8}"/>
              </a:ext>
            </a:extLst>
          </p:cNvPr>
          <p:cNvSpPr txBox="1"/>
          <p:nvPr/>
        </p:nvSpPr>
        <p:spPr>
          <a:xfrm>
            <a:off x="2190307" y="1986975"/>
            <a:ext cx="57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Groupe 6: Gestion et statistique covid-19 avec </a:t>
            </a:r>
            <a:r>
              <a:rPr lang="fr-FR" sz="1800" dirty="0" err="1">
                <a:solidFill>
                  <a:schemeClr val="tx1"/>
                </a:solidFill>
              </a:rPr>
              <a:t>php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</a:p>
          <a:p>
            <a:r>
              <a:rPr lang="fr-FR" sz="1800" dirty="0">
                <a:solidFill>
                  <a:schemeClr val="tx1"/>
                </a:solidFill>
              </a:rPr>
              <a:t>Groupe9: Gestion des clients et facturation</a:t>
            </a:r>
          </a:p>
        </p:txBody>
      </p:sp>
    </p:spTree>
    <p:extLst>
      <p:ext uri="{BB962C8B-B14F-4D97-AF65-F5344CB8AC3E}">
        <p14:creationId xmlns:p14="http://schemas.microsoft.com/office/powerpoint/2010/main" val="98302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3520AA0B-6ED8-47AA-80ED-56A11050C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1557"/>
              </p:ext>
            </p:extLst>
          </p:nvPr>
        </p:nvGraphicFramePr>
        <p:xfrm>
          <a:off x="893133" y="849653"/>
          <a:ext cx="8115400" cy="390664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057700">
                  <a:extLst>
                    <a:ext uri="{9D8B030D-6E8A-4147-A177-3AD203B41FA5}">
                      <a16:colId xmlns:a16="http://schemas.microsoft.com/office/drawing/2014/main" val="2247608959"/>
                    </a:ext>
                  </a:extLst>
                </a:gridCol>
                <a:gridCol w="4057700">
                  <a:extLst>
                    <a:ext uri="{9D8B030D-6E8A-4147-A177-3AD203B41FA5}">
                      <a16:colId xmlns:a16="http://schemas.microsoft.com/office/drawing/2014/main" val="96372157"/>
                    </a:ext>
                  </a:extLst>
                </a:gridCol>
              </a:tblGrid>
              <a:tr h="501204">
                <a:tc>
                  <a:txBody>
                    <a:bodyPr/>
                    <a:lstStyle/>
                    <a:p>
                      <a:r>
                        <a:rPr lang="fr-FR" sz="1800" b="1" dirty="0"/>
                        <a:t>Pourquoi prendre notre solution?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/>
                        <a:t>Caractéristiques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63575"/>
                  </a:ext>
                </a:extLst>
              </a:tr>
              <a:tr h="501204">
                <a:tc>
                  <a:txBody>
                    <a:bodyPr/>
                    <a:lstStyle/>
                    <a:p>
                      <a:r>
                        <a:rPr lang="fr-FR" sz="1800" b="1" dirty="0"/>
                        <a:t>Sécurité</a:t>
                      </a:r>
                      <a:endParaRPr lang="fr-MG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Fiable et base de données sécurisé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92742"/>
                  </a:ext>
                </a:extLst>
              </a:tr>
              <a:tr h="700312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Orgueil</a:t>
                      </a:r>
                      <a:endParaRPr lang="fr-MG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Bon design responsive, accessible sur votre smartphone</a:t>
                      </a:r>
                      <a:endParaRPr lang="fr-MG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27554"/>
                  </a:ext>
                </a:extLst>
              </a:tr>
              <a:tr h="501204">
                <a:tc>
                  <a:txBody>
                    <a:bodyPr/>
                    <a:lstStyle/>
                    <a:p>
                      <a:r>
                        <a:rPr lang="fr-FR" sz="1600" b="1" dirty="0"/>
                        <a:t>Nouveauté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Actualité mondiale du covid-19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29665"/>
                  </a:ext>
                </a:extLst>
              </a:tr>
              <a:tr h="501204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Confort</a:t>
                      </a:r>
                      <a:r>
                        <a:rPr lang="fr-FR" sz="1600" b="1" dirty="0"/>
                        <a:t> 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Formulaire de contact</a:t>
                      </a:r>
                      <a:endParaRPr lang="fr-MG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604"/>
                  </a:ext>
                </a:extLst>
              </a:tr>
              <a:tr h="501204">
                <a:tc>
                  <a:txBody>
                    <a:bodyPr/>
                    <a:lstStyle/>
                    <a:p>
                      <a:r>
                        <a:rPr lang="fr-FR" sz="1600" b="1" dirty="0"/>
                        <a:t>Argent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Economie durable</a:t>
                      </a:r>
                      <a:endParaRPr lang="fr-MG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671924"/>
                  </a:ext>
                </a:extLst>
              </a:tr>
              <a:tr h="700312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Sympathie</a:t>
                      </a:r>
                      <a:endParaRPr lang="fr-MG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Faits avec ambition, passion et amour pour les compatriote</a:t>
                      </a:r>
                      <a:endParaRPr lang="fr-MG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5856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66BD9677-10B0-49B8-B32B-86091515ACA8}"/>
              </a:ext>
            </a:extLst>
          </p:cNvPr>
          <p:cNvSpPr txBox="1"/>
          <p:nvPr/>
        </p:nvSpPr>
        <p:spPr>
          <a:xfrm>
            <a:off x="3218909" y="0"/>
            <a:ext cx="433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8697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subTitle" idx="1"/>
          </p:nvPr>
        </p:nvSpPr>
        <p:spPr>
          <a:xfrm>
            <a:off x="4624732" y="1489930"/>
            <a:ext cx="4519267" cy="2466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1" dirty="0"/>
              <a:t>Méthode de diffusion pas très  compatible en parlant de statistique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1" dirty="0"/>
              <a:t>Manque de veille technologique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1" dirty="0"/>
              <a:t>Absence de plateforme de gestion et statistique covid-19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ctrTitle"/>
          </p:nvPr>
        </p:nvSpPr>
        <p:spPr>
          <a:xfrm>
            <a:off x="2686984" y="419093"/>
            <a:ext cx="4259622" cy="686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>
                <a:solidFill>
                  <a:srgbClr val="FFC000"/>
                </a:solidFill>
              </a:rPr>
              <a:t>Vision actuelle</a:t>
            </a:r>
            <a:endParaRPr sz="4000" dirty="0">
              <a:solidFill>
                <a:srgbClr val="FFC000"/>
              </a:solidFill>
            </a:endParaRPr>
          </a:p>
        </p:txBody>
      </p:sp>
      <p:grpSp>
        <p:nvGrpSpPr>
          <p:cNvPr id="4" name="Google Shape;861;p59">
            <a:extLst>
              <a:ext uri="{FF2B5EF4-FFF2-40B4-BE49-F238E27FC236}">
                <a16:creationId xmlns:a16="http://schemas.microsoft.com/office/drawing/2014/main" id="{560A0013-32D4-4B7B-829B-A87DBEB252A8}"/>
              </a:ext>
            </a:extLst>
          </p:cNvPr>
          <p:cNvGrpSpPr/>
          <p:nvPr/>
        </p:nvGrpSpPr>
        <p:grpSpPr>
          <a:xfrm>
            <a:off x="114194" y="1417255"/>
            <a:ext cx="4021500" cy="3062887"/>
            <a:chOff x="720010" y="1419647"/>
            <a:chExt cx="4021500" cy="3062887"/>
          </a:xfrm>
        </p:grpSpPr>
        <p:sp>
          <p:nvSpPr>
            <p:cNvPr id="5" name="Google Shape;862;p59">
              <a:extLst>
                <a:ext uri="{FF2B5EF4-FFF2-40B4-BE49-F238E27FC236}">
                  <a16:creationId xmlns:a16="http://schemas.microsoft.com/office/drawing/2014/main" id="{5421132F-6844-47BD-9335-110984529962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  <a:defRPr/>
              </a:pPr>
              <a:endParaRPr sz="1800">
                <a:solidFill>
                  <a:sysClr val="windowText" lastClr="000000"/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" name="Google Shape;863;p59">
              <a:extLst>
                <a:ext uri="{FF2B5EF4-FFF2-40B4-BE49-F238E27FC236}">
                  <a16:creationId xmlns:a16="http://schemas.microsoft.com/office/drawing/2014/main" id="{AB651075-DE92-4879-AA12-5CB358C34C9F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  <a:defRPr/>
              </a:pPr>
              <a:endParaRPr sz="1800">
                <a:solidFill>
                  <a:sysClr val="windowText" lastClr="000000"/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Google Shape;864;p59">
              <a:extLst>
                <a:ext uri="{FF2B5EF4-FFF2-40B4-BE49-F238E27FC236}">
                  <a16:creationId xmlns:a16="http://schemas.microsoft.com/office/drawing/2014/main" id="{F18152C2-E1A3-4D40-9380-20F065EA3A28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  <a:defRPr/>
              </a:pPr>
              <a:endParaRPr sz="1800">
                <a:solidFill>
                  <a:sysClr val="windowText" lastClr="000000"/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Google Shape;865;p59">
              <a:extLst>
                <a:ext uri="{FF2B5EF4-FFF2-40B4-BE49-F238E27FC236}">
                  <a16:creationId xmlns:a16="http://schemas.microsoft.com/office/drawing/2014/main" id="{E9630692-2D91-4A5C-8F56-F9AF11591EC1}"/>
                </a:ext>
              </a:extLst>
            </p:cNvPr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" name="Google Shape;866;p59">
              <a:extLst>
                <a:ext uri="{FF2B5EF4-FFF2-40B4-BE49-F238E27FC236}">
                  <a16:creationId xmlns:a16="http://schemas.microsoft.com/office/drawing/2014/main" id="{04EB3D7D-011B-4B35-B7F5-0091D108D1D8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B86C7324-09C1-4641-8757-0AC6D96B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08" y="1545727"/>
            <a:ext cx="3713842" cy="228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2509284" y="177219"/>
            <a:ext cx="3441294" cy="5665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fr-FR" dirty="0">
                <a:solidFill>
                  <a:srgbClr val="FFC000"/>
                </a:solidFill>
              </a:rPr>
            </a:br>
            <a:endParaRPr dirty="0">
              <a:solidFill>
                <a:srgbClr val="FFC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762546-272D-4DB9-9B82-C3F0B5CD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58" y="1291781"/>
            <a:ext cx="2108122" cy="2709935"/>
          </a:xfrm>
          <a:prstGeom prst="rect">
            <a:avLst/>
          </a:prstGeom>
        </p:spPr>
      </p:pic>
      <p:grpSp>
        <p:nvGrpSpPr>
          <p:cNvPr id="6" name="Google Shape;849;p58">
            <a:extLst>
              <a:ext uri="{FF2B5EF4-FFF2-40B4-BE49-F238E27FC236}">
                <a16:creationId xmlns:a16="http://schemas.microsoft.com/office/drawing/2014/main" id="{1369E441-F304-4F21-8F86-7390D841C02B}"/>
              </a:ext>
            </a:extLst>
          </p:cNvPr>
          <p:cNvGrpSpPr/>
          <p:nvPr/>
        </p:nvGrpSpPr>
        <p:grpSpPr>
          <a:xfrm flipH="1">
            <a:off x="517928" y="1010615"/>
            <a:ext cx="2470232" cy="3164570"/>
            <a:chOff x="1835466" y="929768"/>
            <a:chExt cx="2388300" cy="3284100"/>
          </a:xfrm>
        </p:grpSpPr>
        <p:sp>
          <p:nvSpPr>
            <p:cNvPr id="7" name="Google Shape;850;p58">
              <a:extLst>
                <a:ext uri="{FF2B5EF4-FFF2-40B4-BE49-F238E27FC236}">
                  <a16:creationId xmlns:a16="http://schemas.microsoft.com/office/drawing/2014/main" id="{3DFFEF02-4702-4ED5-B500-023476C2C9E5}"/>
                </a:ext>
              </a:extLst>
            </p:cNvPr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851;p58">
              <a:extLst>
                <a:ext uri="{FF2B5EF4-FFF2-40B4-BE49-F238E27FC236}">
                  <a16:creationId xmlns:a16="http://schemas.microsoft.com/office/drawing/2014/main" id="{D2D294B9-982C-4A77-B6A3-79A1713C0EE1}"/>
                </a:ext>
              </a:extLst>
            </p:cNvPr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852;p58">
              <a:extLst>
                <a:ext uri="{FF2B5EF4-FFF2-40B4-BE49-F238E27FC236}">
                  <a16:creationId xmlns:a16="http://schemas.microsoft.com/office/drawing/2014/main" id="{D7072165-B582-4E07-B776-CCE7A2C96EEE}"/>
                </a:ext>
              </a:extLst>
            </p:cNvPr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1768842-0FC6-4BE3-9452-E7A9ED1EF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320" y="1354497"/>
            <a:ext cx="1397565" cy="2509284"/>
          </a:xfrm>
          <a:prstGeom prst="rect">
            <a:avLst/>
          </a:prstGeom>
        </p:spPr>
      </p:pic>
      <p:sp>
        <p:nvSpPr>
          <p:cNvPr id="12" name="Google Shape;876;p60">
            <a:extLst>
              <a:ext uri="{FF2B5EF4-FFF2-40B4-BE49-F238E27FC236}">
                <a16:creationId xmlns:a16="http://schemas.microsoft.com/office/drawing/2014/main" id="{6254325C-D2DF-4014-A2FA-177DD9ADDDE2}"/>
              </a:ext>
            </a:extLst>
          </p:cNvPr>
          <p:cNvSpPr/>
          <p:nvPr/>
        </p:nvSpPr>
        <p:spPr>
          <a:xfrm>
            <a:off x="6899121" y="1087603"/>
            <a:ext cx="1526071" cy="304307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84EB59-DB32-46E7-9658-215234E5BCCD}"/>
              </a:ext>
            </a:extLst>
          </p:cNvPr>
          <p:cNvSpPr txBox="1"/>
          <p:nvPr/>
        </p:nvSpPr>
        <p:spPr>
          <a:xfrm>
            <a:off x="3057359" y="1640230"/>
            <a:ext cx="3735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/>
                </a:solidFill>
              </a:rPr>
              <a:t>Application web pour gérer les statistiques covid-19 à Madagascar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/>
                </a:solidFill>
              </a:rPr>
              <a:t>Suivi facile des informations avec des ordinateur, tablette et smartphone.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D858335-608E-44EA-9E47-DB38FBB8FA8D}"/>
              </a:ext>
            </a:extLst>
          </p:cNvPr>
          <p:cNvSpPr txBox="1"/>
          <p:nvPr/>
        </p:nvSpPr>
        <p:spPr>
          <a:xfrm>
            <a:off x="3765220" y="3450522"/>
            <a:ext cx="2112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2"/>
                </a:solidFill>
              </a:rPr>
              <a:t>Cible du projet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tx1"/>
                </a:solidFill>
              </a:rPr>
              <a:t>Gouvernement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fr-FR" sz="1600" b="1" dirty="0">
                <a:solidFill>
                  <a:schemeClr val="tx1"/>
                </a:solidFill>
              </a:rPr>
              <a:t>Public</a:t>
            </a:r>
          </a:p>
          <a:p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DDCD8B-6EFC-4164-A614-A8F11940F60A}"/>
              </a:ext>
            </a:extLst>
          </p:cNvPr>
          <p:cNvSpPr txBox="1"/>
          <p:nvPr/>
        </p:nvSpPr>
        <p:spPr>
          <a:xfrm>
            <a:off x="1509823" y="177219"/>
            <a:ext cx="373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1"/>
                </a:solidFill>
              </a:rPr>
              <a:t>Vision future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 idx="2"/>
          </p:nvPr>
        </p:nvSpPr>
        <p:spPr>
          <a:xfrm flipH="1">
            <a:off x="1497025" y="1422400"/>
            <a:ext cx="7405592" cy="3409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br>
              <a:rPr lang="es-419" dirty="0"/>
            </a:br>
            <a:r>
              <a:rPr lang="es-419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Public:</a:t>
            </a:r>
            <a:r>
              <a:rPr lang="es-419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419" sz="2400" dirty="0"/>
              <a:t>avoir un affichage simple, facilement accesible par tout le monde. </a:t>
            </a:r>
            <a:br>
              <a:rPr lang="es-419" sz="2400" dirty="0"/>
            </a:br>
            <a:r>
              <a:rPr lang="es-419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Gouvernement: </a:t>
            </a:r>
            <a:r>
              <a:rPr lang="es-419" sz="2400" dirty="0"/>
              <a:t>gestion du covid-19 via les statistiques   dans notre application.</a:t>
            </a:r>
            <a:br>
              <a:rPr lang="es-419" sz="2400" dirty="0"/>
            </a:br>
            <a:r>
              <a:rPr lang="es-419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Administrateurs:</a:t>
            </a:r>
            <a:r>
              <a:rPr lang="es-419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419" sz="2400" dirty="0"/>
              <a:t>  créer une application pour satisfaire le besoins des clients.</a:t>
            </a:r>
            <a:endParaRPr sz="3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1FF13F-3E1C-4A89-8640-CCCB16BC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5" y="0"/>
            <a:ext cx="2971800" cy="15335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A390CB1-8B72-4A0C-8D48-ACC68EFCA2EE}"/>
              </a:ext>
            </a:extLst>
          </p:cNvPr>
          <p:cNvSpPr txBox="1"/>
          <p:nvPr/>
        </p:nvSpPr>
        <p:spPr>
          <a:xfrm>
            <a:off x="4120445" y="403423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accent1"/>
                </a:solidFill>
              </a:rPr>
              <a:t>Objectifs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BF8B20D-6A0D-460B-9FB4-94A82E32D96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2943419" y="248947"/>
            <a:ext cx="5937379" cy="584276"/>
          </a:xfrm>
        </p:spPr>
        <p:txBody>
          <a:bodyPr/>
          <a:lstStyle/>
          <a:p>
            <a:pPr algn="ctr"/>
            <a:r>
              <a:rPr lang="fr-FR" sz="4000" dirty="0">
                <a:solidFill>
                  <a:schemeClr val="accent1"/>
                </a:solidFill>
              </a:rPr>
              <a:t>Stratégies</a:t>
            </a:r>
            <a:endParaRPr lang="fr-MG" sz="4800" dirty="0">
              <a:solidFill>
                <a:schemeClr val="accent1"/>
              </a:solidFill>
            </a:endParaRPr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DC211B33-68F2-4C1F-B9FA-0F17E655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21" y="1364436"/>
            <a:ext cx="1140406" cy="8210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EAB516-377F-40A7-9E74-E2744117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13" y="2484369"/>
            <a:ext cx="1140406" cy="8210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7AAF6-B5C5-499B-A3F5-8B3D126B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913" y="3784747"/>
            <a:ext cx="1098628" cy="9158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DFC84F-AD7F-46C1-B728-7B770381AE35}"/>
              </a:ext>
            </a:extLst>
          </p:cNvPr>
          <p:cNvSpPr txBox="1"/>
          <p:nvPr/>
        </p:nvSpPr>
        <p:spPr>
          <a:xfrm>
            <a:off x="3109461" y="1451777"/>
            <a:ext cx="314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Python</a:t>
            </a:r>
            <a:endParaRPr lang="fr-MG" sz="3600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F19D06E-CD4C-4AC2-AD56-05719A12B813}"/>
              </a:ext>
            </a:extLst>
          </p:cNvPr>
          <p:cNvSpPr txBox="1"/>
          <p:nvPr/>
        </p:nvSpPr>
        <p:spPr>
          <a:xfrm>
            <a:off x="3109461" y="2545080"/>
            <a:ext cx="176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Flask</a:t>
            </a:r>
            <a:endParaRPr lang="fr-MG" sz="3600" dirty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B236D-CC82-4EF8-BBDE-019C931221E4}"/>
              </a:ext>
            </a:extLst>
          </p:cNvPr>
          <p:cNvSpPr txBox="1"/>
          <p:nvPr/>
        </p:nvSpPr>
        <p:spPr>
          <a:xfrm>
            <a:off x="3009651" y="3919492"/>
            <a:ext cx="276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MongoDB</a:t>
            </a:r>
            <a:endParaRPr lang="fr-MG" sz="3600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3BF27C-99C8-4EAA-A541-528B87FB5528}"/>
              </a:ext>
            </a:extLst>
          </p:cNvPr>
          <p:cNvSpPr txBox="1"/>
          <p:nvPr/>
        </p:nvSpPr>
        <p:spPr>
          <a:xfrm>
            <a:off x="5077958" y="1459489"/>
            <a:ext cx="371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Langage de scripting simple et rapide adapté au  développement web.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BC7957-E4BC-45EC-BF97-ED966ACCBD93}"/>
              </a:ext>
            </a:extLst>
          </p:cNvPr>
          <p:cNvSpPr txBox="1"/>
          <p:nvPr/>
        </p:nvSpPr>
        <p:spPr>
          <a:xfrm>
            <a:off x="5077958" y="2421020"/>
            <a:ext cx="3860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Micro Framework python complémenté par jinja2, flexible et libre pour faire une bonne application web.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ABE0C1-65CE-42FB-8140-68797D5F532D}"/>
              </a:ext>
            </a:extLst>
          </p:cNvPr>
          <p:cNvSpPr txBox="1"/>
          <p:nvPr/>
        </p:nvSpPr>
        <p:spPr>
          <a:xfrm>
            <a:off x="5283199" y="3601660"/>
            <a:ext cx="3860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Pouvoir de gestion des données complexes. Facilite le développement d’application qui gère beaucoup de données complexes</a:t>
            </a:r>
          </a:p>
        </p:txBody>
      </p:sp>
    </p:spTree>
    <p:extLst>
      <p:ext uri="{BB962C8B-B14F-4D97-AF65-F5344CB8AC3E}">
        <p14:creationId xmlns:p14="http://schemas.microsoft.com/office/powerpoint/2010/main" val="35956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2000" fill="hold" nodeType="clickEffect" p14:presetBounceEnd="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2000" fill="hold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EB90F62-913D-48F9-990E-8A866C402F1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3296091" y="66448"/>
            <a:ext cx="5287927" cy="855040"/>
          </a:xfrm>
        </p:spPr>
        <p:txBody>
          <a:bodyPr/>
          <a:lstStyle/>
          <a:p>
            <a:r>
              <a:rPr lang="fr-FR" sz="4000" dirty="0">
                <a:solidFill>
                  <a:schemeClr val="accent1"/>
                </a:solidFill>
              </a:rPr>
              <a:t>Répartition des tâches</a:t>
            </a:r>
            <a:endParaRPr lang="fr-MG" sz="4000" dirty="0">
              <a:solidFill>
                <a:schemeClr val="accen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4AEAC5-2E4D-4975-AA21-BFCB0BCF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1166248"/>
            <a:ext cx="9023230" cy="39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0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323E264-1D4C-4C32-AA31-8BBF63950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689" y="187036"/>
            <a:ext cx="7265400" cy="834900"/>
          </a:xfrm>
        </p:spPr>
        <p:txBody>
          <a:bodyPr/>
          <a:lstStyle/>
          <a:p>
            <a:r>
              <a:rPr lang="fr-FR" sz="3600" dirty="0">
                <a:solidFill>
                  <a:schemeClr val="accent1"/>
                </a:solidFill>
              </a:rPr>
              <a:t>Business Modèle</a:t>
            </a:r>
            <a:endParaRPr lang="fr-MG" sz="3600" dirty="0">
              <a:solidFill>
                <a:schemeClr val="accent1"/>
              </a:solidFill>
            </a:endParaRP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FE2CF3AA-938D-4293-B4EA-FE9D1BED9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67384"/>
              </p:ext>
            </p:extLst>
          </p:nvPr>
        </p:nvGraphicFramePr>
        <p:xfrm>
          <a:off x="145472" y="1018310"/>
          <a:ext cx="8873835" cy="3938154"/>
        </p:xfrm>
        <a:graphic>
          <a:graphicData uri="http://schemas.openxmlformats.org/drawingml/2006/table">
            <a:tbl>
              <a:tblPr firstRow="1" bandRow="1">
                <a:tableStyleId>{525D52FC-55F1-49D6-9CAD-F25928BC7D0E}</a:tableStyleId>
              </a:tblPr>
              <a:tblGrid>
                <a:gridCol w="1774767">
                  <a:extLst>
                    <a:ext uri="{9D8B030D-6E8A-4147-A177-3AD203B41FA5}">
                      <a16:colId xmlns:a16="http://schemas.microsoft.com/office/drawing/2014/main" val="3950099490"/>
                    </a:ext>
                  </a:extLst>
                </a:gridCol>
                <a:gridCol w="1774767">
                  <a:extLst>
                    <a:ext uri="{9D8B030D-6E8A-4147-A177-3AD203B41FA5}">
                      <a16:colId xmlns:a16="http://schemas.microsoft.com/office/drawing/2014/main" val="202476401"/>
                    </a:ext>
                  </a:extLst>
                </a:gridCol>
                <a:gridCol w="1774767">
                  <a:extLst>
                    <a:ext uri="{9D8B030D-6E8A-4147-A177-3AD203B41FA5}">
                      <a16:colId xmlns:a16="http://schemas.microsoft.com/office/drawing/2014/main" val="703989185"/>
                    </a:ext>
                  </a:extLst>
                </a:gridCol>
                <a:gridCol w="1774767">
                  <a:extLst>
                    <a:ext uri="{9D8B030D-6E8A-4147-A177-3AD203B41FA5}">
                      <a16:colId xmlns:a16="http://schemas.microsoft.com/office/drawing/2014/main" val="2236659530"/>
                    </a:ext>
                  </a:extLst>
                </a:gridCol>
                <a:gridCol w="1774767">
                  <a:extLst>
                    <a:ext uri="{9D8B030D-6E8A-4147-A177-3AD203B41FA5}">
                      <a16:colId xmlns:a16="http://schemas.microsoft.com/office/drawing/2014/main" val="393504953"/>
                    </a:ext>
                  </a:extLst>
                </a:gridCol>
              </a:tblGrid>
              <a:tr h="1312718">
                <a:tc rowSpan="2"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Partenaire clés: 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Institut pasteurs de Madagascar.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Ministère de la santé.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Activités  clés: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Affichage claire de statistique.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Proposition de valeur: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Statistiques 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Actualités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Relation client: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Commentaire 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Clients: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Gouvernement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Public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39888"/>
                  </a:ext>
                </a:extLst>
              </a:tr>
              <a:tr h="1312718">
                <a:tc vMerge="1">
                  <a:txBody>
                    <a:bodyPr/>
                    <a:lstStyle/>
                    <a:p>
                      <a:endParaRPr lang="fr-M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Ressource clé: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Serveur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M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Canaux:</a:t>
                      </a:r>
                    </a:p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Application web</a:t>
                      </a:r>
                      <a:endParaRPr lang="fr-MG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M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33918"/>
                  </a:ext>
                </a:extLst>
              </a:tr>
              <a:tr h="1312718">
                <a:tc gridSpan="2"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Coût :</a:t>
                      </a:r>
                    </a:p>
                    <a:p>
                      <a:r>
                        <a:rPr lang="fr-FR" sz="1600" u="none" dirty="0">
                          <a:solidFill>
                            <a:schemeClr val="tx1"/>
                          </a:solidFill>
                        </a:rPr>
                        <a:t>Serveur trop chers </a:t>
                      </a:r>
                      <a:endParaRPr lang="fr-MG" sz="160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M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fr-FR" sz="1600" u="sng" dirty="0">
                          <a:solidFill>
                            <a:schemeClr val="tx1"/>
                          </a:solidFill>
                        </a:rPr>
                        <a:t>Bénéfice:</a:t>
                      </a:r>
                    </a:p>
                    <a:p>
                      <a:r>
                        <a:rPr lang="fr-FR" sz="1600" u="none" dirty="0">
                          <a:solidFill>
                            <a:schemeClr val="tx1"/>
                          </a:solidFill>
                        </a:rPr>
                        <a:t>Publicité </a:t>
                      </a:r>
                    </a:p>
                    <a:p>
                      <a:r>
                        <a:rPr lang="fr-FR" sz="1600" u="none" dirty="0">
                          <a:solidFill>
                            <a:schemeClr val="tx1"/>
                          </a:solidFill>
                        </a:rPr>
                        <a:t>Abonnement du gouvernement</a:t>
                      </a:r>
                      <a:endParaRPr lang="fr-MG" sz="160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M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46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18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AA04C5-E692-4561-8250-83BD0220D0D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3703948" y="133922"/>
            <a:ext cx="4153786" cy="915157"/>
          </a:xfrm>
        </p:spPr>
        <p:txBody>
          <a:bodyPr/>
          <a:lstStyle/>
          <a:p>
            <a:pPr algn="l"/>
            <a:r>
              <a:rPr lang="fr-FR" sz="4000" dirty="0">
                <a:solidFill>
                  <a:schemeClr val="accent1"/>
                </a:solidFill>
              </a:rPr>
              <a:t>Plan d’action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9274D7-1AEB-4F46-A8B3-2483D830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72" y="1165768"/>
            <a:ext cx="3362562" cy="1909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DCC775-D2B6-4461-B943-879FFAE8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88" y="1049080"/>
            <a:ext cx="3273894" cy="20260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DCFA6A-2B7F-4A22-80D5-B10DB9D4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00" y="3225720"/>
            <a:ext cx="2791002" cy="14949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F7967F-C9CC-495A-B31A-30146D203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326" y="3299169"/>
            <a:ext cx="3273895" cy="15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623C549-69AD-409C-8A30-B534B5B89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464594" y="2519274"/>
            <a:ext cx="2156429" cy="394800"/>
          </a:xfrm>
        </p:spPr>
        <p:txBody>
          <a:bodyPr/>
          <a:lstStyle/>
          <a:p>
            <a:pPr algn="l"/>
            <a:r>
              <a:rPr lang="fr-FR" sz="1800" dirty="0"/>
              <a:t>Vidéo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9B39C32-6739-42E4-A762-FA48D0E13D3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2601433" y="1081627"/>
            <a:ext cx="5821117" cy="1147800"/>
          </a:xfrm>
        </p:spPr>
        <p:txBody>
          <a:bodyPr/>
          <a:lstStyle/>
          <a:p>
            <a:r>
              <a:rPr lang="fr-FR" sz="4000" dirty="0">
                <a:solidFill>
                  <a:schemeClr val="accent1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390749742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110051"/>
      </a:lt1>
      <a:dk2>
        <a:srgbClr val="EE5600"/>
      </a:dk2>
      <a:lt2>
        <a:srgbClr val="FF7C00"/>
      </a:lt2>
      <a:accent1>
        <a:srgbClr val="FFA233"/>
      </a:accent1>
      <a:accent2>
        <a:srgbClr val="FFFFFF"/>
      </a:accent2>
      <a:accent3>
        <a:srgbClr val="110051"/>
      </a:accent3>
      <a:accent4>
        <a:srgbClr val="EE5600"/>
      </a:accent4>
      <a:accent5>
        <a:srgbClr val="FF7C00"/>
      </a:accent5>
      <a:accent6>
        <a:srgbClr val="FFA2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325</Words>
  <Application>Microsoft Office PowerPoint</Application>
  <PresentationFormat>On-screen Show (16:9)</PresentationFormat>
  <Paragraphs>76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Century Gothic</vt:lpstr>
      <vt:lpstr>Wingdings</vt:lpstr>
      <vt:lpstr>Fira Sans Extra Condensed Medium</vt:lpstr>
      <vt:lpstr>Saira SemiCondensed SemiBold</vt:lpstr>
      <vt:lpstr>Bahiana</vt:lpstr>
      <vt:lpstr>Anaheim</vt:lpstr>
      <vt:lpstr>Roboto Slab Regular</vt:lpstr>
      <vt:lpstr>Berlin Sans FB Demi</vt:lpstr>
      <vt:lpstr>Arial</vt:lpstr>
      <vt:lpstr>Saira SemiCondensed Medium</vt:lpstr>
      <vt:lpstr>COVID-19 by Slidesgo</vt:lpstr>
      <vt:lpstr>Gestion et statistique de covid-19 </vt:lpstr>
      <vt:lpstr>Vision actuelle</vt:lpstr>
      <vt:lpstr> </vt:lpstr>
      <vt:lpstr> Public: avoir un affichage simple, facilement accesible par tout le monde.  Gouvernement: gestion du covid-19 via les statistiques   dans notre application. Administrateurs:   créer une application pour satisfaire le besoins des clients.</vt:lpstr>
      <vt:lpstr>Stratégies</vt:lpstr>
      <vt:lpstr>Répartition des tâches</vt:lpstr>
      <vt:lpstr>Business Modèle</vt:lpstr>
      <vt:lpstr>Plan d’action</vt:lpstr>
      <vt:lpstr>Démonstration</vt:lpstr>
      <vt:lpstr>Déploiement Linux</vt:lpstr>
      <vt:lpstr>Groupes partenaires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cp:lastModifiedBy>Skyrim</cp:lastModifiedBy>
  <cp:revision>71</cp:revision>
  <dcterms:modified xsi:type="dcterms:W3CDTF">2020-11-12T06:52:37Z</dcterms:modified>
</cp:coreProperties>
</file>